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70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68" r:id="rId13"/>
    <p:sldId id="265" r:id="rId14"/>
    <p:sldId id="266" r:id="rId15"/>
    <p:sldId id="267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D8BC3"/>
    <a:srgbClr val="EDA3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2B42-4ABF-004F-B1DF-6C0E68643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5C22C-5621-B545-8282-EB413BEAF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2E353-631C-8941-BFE2-72C9E84D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49F6D-0160-D344-B6FF-B7724900A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481CB-E2AF-9345-A68D-D3A7179E3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3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46E3E-F470-A546-B0FD-634C9A363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1A38C-F1B0-A047-90E2-597EF94FF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C112F-ACA7-934B-B195-4CA009755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F954-0989-D641-BC74-30245041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C7E01-0618-2946-98DF-B3078BAB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9486F2-3BBA-7247-ABA4-FEEE8F7D7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392FE-BD3C-3844-922C-B4911A575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6945D-E1EE-184B-9BAD-3A48483F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373C8-0400-A342-B787-F5813844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5DA2E-C9EE-9740-B707-EE2BBD3EB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2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87FB-6E1F-664C-B17C-3AA02311B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3B6A2-066C-9D40-9A95-8516542A3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5BFFB-B45C-C040-B49F-B3F44438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AFE78-6C9D-4849-984F-2D0FBA1BB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7E0EA-C984-5B46-B7D1-3F8EC8A5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23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AE448-3FC8-804A-8A9C-B06B3F1C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9DFCD-58DC-5B43-B025-2F40AB25D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DC171-B8C8-EA4C-A902-AFCD57129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1DB64-E505-0442-BF2A-684CE134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0D046-8420-5A45-95E0-19ECE0A0D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6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B28E7-A92B-5740-976C-88E952950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6A552-E71C-6648-B7B4-8113F042F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2C2F2-504F-EA49-AB54-1DAADB56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7FD7A-FB12-A444-82F9-E2B329442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3E325-578A-7342-A40E-8559DB45E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6CE61-6164-5F4D-A782-34C86877B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86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0B5FD-3B69-A745-B581-D337E1AA1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1B75F-E9E3-194E-B566-3AA96479C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F5DBD-376A-4E4F-BFBB-975C7F50B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CE1629-F795-4047-81F2-01C99A140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8FA834-22C1-3D4A-B81E-6EF04929E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98D513-A9BE-064C-9AC0-F972C8806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44FDE-6F0E-124A-BE93-143FF5388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25E35D-2CE1-E64E-95B5-43A44014F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69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600E3-2524-E042-B153-CDD8709A9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FDD39-EFFB-6346-B5C7-2D735AD24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9A77C-1841-4E4B-AB33-C2318063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2F38E-F996-6247-81D5-A1FFBAF0E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01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F0C214-EA14-034C-B020-A904E93E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A1E084-ECA2-764C-A136-DC5A2194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78A65-6A73-7643-8BD7-CD0A8F6F1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7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55344-ADEE-924B-8582-9C80C223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71929-AB3A-9940-9A20-A7C8BD6C4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01E6FC-9E96-EC48-B977-EBCB10B01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C38FE-0200-4C4A-A35C-0182175D0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A1679-E051-1344-BC93-6B524D174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BCCF7-9A78-074D-84CC-BA95ABE56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7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7B42F-36A2-D54F-BBAE-12CFF624C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A71629-3961-214A-A108-686E1E70E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F0C16-4A6F-604A-BDE8-6FB36B85B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EA7F7-B978-974C-AD24-90145748D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3328-31B8-8F4E-B825-62F1E0E1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F9647-B65E-0547-8C81-DA05051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5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1DCC33-F26D-F343-A512-B039793AB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66808-D910-6644-A28B-45164FEF1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FDB92-69B9-9344-B50A-7BF0D2AFB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7A437-4507-5C46-BE44-6A063088DEDF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CC489-21E5-6C47-8D3E-C1C341976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0B927-6727-E844-AE10-355AE1F51C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F5D56-C3B5-8848-8EFD-945EC6F3B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26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9D5F63-DB9D-0645-BF65-F80453C912FE}"/>
              </a:ext>
            </a:extLst>
          </p:cNvPr>
          <p:cNvSpPr/>
          <p:nvPr/>
        </p:nvSpPr>
        <p:spPr>
          <a:xfrm>
            <a:off x="0" y="-1"/>
            <a:ext cx="7534212" cy="6858001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7C9194-A15C-C445-9B50-B952D9586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49" y="315710"/>
            <a:ext cx="6380692" cy="2060045"/>
          </a:xfrm>
        </p:spPr>
        <p:txBody>
          <a:bodyPr anchor="b">
            <a:normAutofit/>
          </a:bodyPr>
          <a:lstStyle/>
          <a:p>
            <a:pPr algn="l"/>
            <a:r>
              <a:rPr lang="es-ES_tradnl" sz="4400" b="1" dirty="0">
                <a:solidFill>
                  <a:srgbClr val="4D8BC3"/>
                </a:solidFill>
              </a:rPr>
              <a:t>Estrategias para la Atención de Alumnos con Trastorno del Espectro Autista (TEA) </a:t>
            </a:r>
            <a:endParaRPr lang="es-ES_tradnl" sz="4400" dirty="0">
              <a:solidFill>
                <a:srgbClr val="4D8BC3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15967C-93D7-7C4B-9670-CA52E8D3E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349" y="2407361"/>
            <a:ext cx="7804215" cy="2500718"/>
          </a:xfrm>
        </p:spPr>
        <p:txBody>
          <a:bodyPr anchor="t">
            <a:normAutofit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3000" dirty="0">
                <a:solidFill>
                  <a:schemeClr val="bg2">
                    <a:lumMod val="25000"/>
                  </a:schemeClr>
                </a:solidFill>
              </a:rPr>
              <a:t>Daniel Quiñones Meléndez, M.S. CCC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3000" b="0" dirty="0">
                <a:solidFill>
                  <a:schemeClr val="bg2">
                    <a:lumMod val="25000"/>
                  </a:schemeClr>
                </a:solidFill>
                <a:effectLst/>
              </a:rPr>
              <a:t>Patólogo de Habla y Lenguaje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s-ES_tradnl" sz="2800" b="0" dirty="0">
              <a:solidFill>
                <a:srgbClr val="4D8BC3"/>
              </a:solidFill>
              <a:effectLst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ASHA, HCPC, RCSLT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2000" b="0" dirty="0">
                <a:solidFill>
                  <a:schemeClr val="bg2">
                    <a:lumMod val="25000"/>
                  </a:schemeClr>
                </a:solidFill>
                <a:effectLst/>
              </a:rPr>
              <a:t>Explora tu Potencial, A.C.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2000" dirty="0" err="1">
                <a:solidFill>
                  <a:schemeClr val="bg2">
                    <a:lumMod val="25000"/>
                  </a:schemeClr>
                </a:solidFill>
              </a:rPr>
              <a:t>Faculty</a:t>
            </a: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 of Medicine, </a:t>
            </a:r>
            <a:r>
              <a:rPr lang="es-ES_tradnl" sz="2000" dirty="0" err="1">
                <a:solidFill>
                  <a:schemeClr val="bg2">
                    <a:lumMod val="25000"/>
                  </a:schemeClr>
                </a:solidFill>
              </a:rPr>
              <a:t>Health</a:t>
            </a: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 and Social </a:t>
            </a:r>
            <a:r>
              <a:rPr lang="es-ES_tradnl" sz="2000" dirty="0" err="1">
                <a:solidFill>
                  <a:schemeClr val="bg2">
                    <a:lumMod val="25000"/>
                  </a:schemeClr>
                </a:solidFill>
              </a:rPr>
              <a:t>Care</a:t>
            </a:r>
            <a:endParaRPr lang="es-ES_tradnl" sz="2000" dirty="0">
              <a:solidFill>
                <a:schemeClr val="bg2">
                  <a:lumMod val="25000"/>
                </a:schemeClr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Canterbury </a:t>
            </a:r>
            <a:r>
              <a:rPr lang="es-ES_tradnl" sz="2000" dirty="0" err="1">
                <a:solidFill>
                  <a:schemeClr val="bg2">
                    <a:lumMod val="25000"/>
                  </a:schemeClr>
                </a:solidFill>
              </a:rPr>
              <a:t>Christ</a:t>
            </a: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000" dirty="0" err="1">
                <a:solidFill>
                  <a:schemeClr val="bg2">
                    <a:lumMod val="25000"/>
                  </a:schemeClr>
                </a:solidFill>
              </a:rPr>
              <a:t>Church</a:t>
            </a:r>
            <a:r>
              <a:rPr lang="es-ES_tradnl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000" dirty="0" err="1">
                <a:solidFill>
                  <a:schemeClr val="bg2">
                    <a:lumMod val="25000"/>
                  </a:schemeClr>
                </a:solidFill>
              </a:rPr>
              <a:t>University</a:t>
            </a:r>
            <a:endParaRPr lang="es-ES_tradnl" sz="2000" b="0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/>
          </a:p>
        </p:txBody>
      </p:sp>
      <p:pic>
        <p:nvPicPr>
          <p:cNvPr id="5" name="Graphic 4" descr="Connections outline">
            <a:extLst>
              <a:ext uri="{FF2B5EF4-FFF2-40B4-BE49-F238E27FC236}">
                <a16:creationId xmlns:a16="http://schemas.microsoft.com/office/drawing/2014/main" id="{C3D4A92D-5E1D-704B-86B5-4920A79BD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74341" y="2006071"/>
            <a:ext cx="3217333" cy="32173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6AF34A3-001B-0647-B060-36A927A7E3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32" y="5134295"/>
            <a:ext cx="4597440" cy="1512933"/>
          </a:xfrm>
          <a:prstGeom prst="rect">
            <a:avLst/>
          </a:prstGeom>
        </p:spPr>
      </p:pic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5E7E2425-0E0F-144C-94B1-0ECF30D2C6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8753" y="5383498"/>
            <a:ext cx="2795588" cy="10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961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1B35-CC39-EE40-A5F2-B6BDD8F0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32" y="2490598"/>
            <a:ext cx="6833936" cy="97965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ES_tradnl" sz="4800" dirty="0"/>
              <a:t>Modificaciones Ambientales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79922-7248-4CC2-BC9E-8A0FAEEA7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c 4" descr="Transfer with solid fill">
            <a:extLst>
              <a:ext uri="{FF2B5EF4-FFF2-40B4-BE49-F238E27FC236}">
                <a16:creationId xmlns:a16="http://schemas.microsoft.com/office/drawing/2014/main" id="{5D4F451A-B919-F245-A61C-E2FC01DDFB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341188" y="664234"/>
            <a:ext cx="1371600" cy="13716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E1C-3B1B-6E4F-9ADA-2D399128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2" y="3682879"/>
            <a:ext cx="10015536" cy="2510887"/>
          </a:xfrm>
        </p:spPr>
        <p:txBody>
          <a:bodyPr anchor="t">
            <a:normAutofit fontScale="92500"/>
          </a:bodyPr>
          <a:lstStyle/>
          <a:p>
            <a:pPr marL="0" indent="0" algn="ctr">
              <a:buNone/>
            </a:pPr>
            <a:r>
              <a:rPr lang="es-ES_tradnl" sz="1800" b="1" dirty="0"/>
              <a:t>Propósito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Modificar el medio ambiente para incrementar las probabilidades de comportamiento social adecuado y minimizar las probabilidades de comportamiento social inadecuado.</a:t>
            </a:r>
          </a:p>
          <a:p>
            <a:pPr marL="0" indent="0" algn="ctr">
              <a:buNone/>
            </a:pPr>
            <a:endParaRPr lang="es-ES_tradnl" sz="1800" dirty="0"/>
          </a:p>
          <a:p>
            <a:pPr marL="0" indent="0" algn="ctr">
              <a:buNone/>
            </a:pPr>
            <a:r>
              <a:rPr lang="es-ES_tradnl" sz="1800" b="1" dirty="0"/>
              <a:t>Formato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Cambios en la </a:t>
            </a:r>
            <a:r>
              <a:rPr lang="es-ES_tradnl" sz="2400" b="1" dirty="0">
                <a:solidFill>
                  <a:schemeClr val="accent1"/>
                </a:solidFill>
              </a:rPr>
              <a:t>presencia y presentación de estímulos en el medio ambiente</a:t>
            </a:r>
            <a:r>
              <a:rPr lang="es-ES_tradnl" sz="2400" dirty="0"/>
              <a:t> (personas, objetos, sonidos, olores).</a:t>
            </a:r>
          </a:p>
          <a:p>
            <a:pPr marL="0" indent="0" algn="ctr">
              <a:buNone/>
            </a:pPr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2771546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1B35-CC39-EE40-A5F2-B6BDD8F0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32" y="2490598"/>
            <a:ext cx="6833936" cy="97965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ES_tradnl" sz="4800" dirty="0"/>
              <a:t>Sistemas de Consecuencias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79922-7248-4CC2-BC9E-8A0FAEEA7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c 4" descr="Coins with solid fill">
            <a:extLst>
              <a:ext uri="{FF2B5EF4-FFF2-40B4-BE49-F238E27FC236}">
                <a16:creationId xmlns:a16="http://schemas.microsoft.com/office/drawing/2014/main" id="{5D4F451A-B919-F245-A61C-E2FC01DDFB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341188" y="664234"/>
            <a:ext cx="1371600" cy="13716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E1C-3B1B-6E4F-9ADA-2D399128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2" y="3682879"/>
            <a:ext cx="10015536" cy="2510887"/>
          </a:xfrm>
        </p:spPr>
        <p:txBody>
          <a:bodyPr anchor="t">
            <a:normAutofit lnSpcReduction="10000"/>
          </a:bodyPr>
          <a:lstStyle/>
          <a:p>
            <a:pPr marL="0" indent="0" algn="ctr">
              <a:buNone/>
            </a:pPr>
            <a:r>
              <a:rPr lang="es-ES_tradnl" sz="1800" b="1" dirty="0"/>
              <a:t>Propósito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Emular la ganancia o pérdida de estímulos específicos como consecuencia de comportamientos específicos para aumentar o disminuir su incidencia.</a:t>
            </a:r>
          </a:p>
          <a:p>
            <a:pPr marL="0" indent="0" algn="ctr">
              <a:buNone/>
            </a:pPr>
            <a:endParaRPr lang="es-ES_tradnl" sz="1800" dirty="0"/>
          </a:p>
          <a:p>
            <a:pPr marL="0" indent="0" algn="ctr">
              <a:buNone/>
            </a:pPr>
            <a:r>
              <a:rPr lang="es-ES_tradnl" sz="1800" b="1" dirty="0"/>
              <a:t>Formato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b="1" dirty="0">
                <a:solidFill>
                  <a:schemeClr val="accent1"/>
                </a:solidFill>
              </a:rPr>
              <a:t>Extinción</a:t>
            </a:r>
            <a:r>
              <a:rPr lang="es-ES_tradnl" sz="2400" dirty="0"/>
              <a:t> (substraer la función de la conducta), </a:t>
            </a:r>
            <a:r>
              <a:rPr lang="es-ES_tradnl" sz="2400" b="1" dirty="0">
                <a:solidFill>
                  <a:schemeClr val="accent1"/>
                </a:solidFill>
              </a:rPr>
              <a:t>costeo</a:t>
            </a:r>
            <a:r>
              <a:rPr lang="es-ES_tradnl" sz="2400" dirty="0"/>
              <a:t> y </a:t>
            </a:r>
            <a:r>
              <a:rPr lang="es-ES_tradnl" sz="2400" b="1" dirty="0">
                <a:solidFill>
                  <a:schemeClr val="accent1"/>
                </a:solidFill>
              </a:rPr>
              <a:t>tiempo fuera </a:t>
            </a:r>
            <a:r>
              <a:rPr lang="es-ES_tradnl" sz="2400" dirty="0"/>
              <a:t>(perder estímulos específicos por cantidades limitadas de tiempo).</a:t>
            </a:r>
          </a:p>
          <a:p>
            <a:pPr marL="0" indent="0" algn="ctr">
              <a:buNone/>
            </a:pPr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133725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 descr="Steering Wheel with solid fill">
            <a:extLst>
              <a:ext uri="{FF2B5EF4-FFF2-40B4-BE49-F238E27FC236}">
                <a16:creationId xmlns:a16="http://schemas.microsoft.com/office/drawing/2014/main" id="{8DB5F012-0725-AE4C-B1B8-998AC9EC87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F8F8D5-E49F-F44B-BB7E-81F62B491FEE}"/>
              </a:ext>
            </a:extLst>
          </p:cNvPr>
          <p:cNvSpPr/>
          <p:nvPr/>
        </p:nvSpPr>
        <p:spPr>
          <a:xfrm>
            <a:off x="228600" y="1364212"/>
            <a:ext cx="6425277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400" b="1" dirty="0">
                <a:solidFill>
                  <a:schemeClr val="accent1"/>
                </a:solidFill>
              </a:rPr>
              <a:t>Centro de Control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800" b="1" dirty="0" err="1">
                <a:solidFill>
                  <a:srgbClr val="222222"/>
                </a:solidFill>
                <a:latin typeface="Arial" panose="020B0604020202020204" pitchFamily="34" charset="0"/>
              </a:rPr>
              <a:t>Conducta</a:t>
            </a:r>
            <a:r>
              <a:rPr lang="en-US" sz="28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6AA84F"/>
                </a:solidFill>
                <a:latin typeface="Arial" panose="020B0604020202020204" pitchFamily="34" charset="0"/>
              </a:rPr>
              <a:t>&gt;</a:t>
            </a:r>
            <a:r>
              <a:rPr lang="en-US" sz="28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222222"/>
                </a:solidFill>
                <a:latin typeface="Arial" panose="020B0604020202020204" pitchFamily="34" charset="0"/>
              </a:rPr>
              <a:t>Consecuencia</a:t>
            </a:r>
            <a:endParaRPr lang="en-US" sz="2800" dirty="0"/>
          </a:p>
          <a:p>
            <a:pPr algn="ctr"/>
            <a:r>
              <a:rPr 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“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no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puedo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jugar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porque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no he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terminado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”</a:t>
            </a:r>
            <a:endParaRPr lang="en-US" sz="2000" dirty="0"/>
          </a:p>
          <a:p>
            <a:pPr algn="ctr"/>
            <a:br>
              <a:rPr lang="en-US" sz="2000" dirty="0"/>
            </a:br>
            <a:r>
              <a:rPr lang="en-US" sz="2800" b="1" dirty="0" err="1">
                <a:solidFill>
                  <a:srgbClr val="222222"/>
                </a:solidFill>
                <a:latin typeface="Arial" panose="020B0604020202020204" pitchFamily="34" charset="0"/>
              </a:rPr>
              <a:t>Conducta</a:t>
            </a:r>
            <a:r>
              <a:rPr lang="en-US" sz="28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80B606"/>
                </a:solidFill>
                <a:latin typeface="Arial" panose="020B0604020202020204" pitchFamily="34" charset="0"/>
              </a:rPr>
              <a:t>&gt;</a:t>
            </a:r>
            <a:r>
              <a:rPr lang="en-US" sz="28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panose="020B0604020202020204" pitchFamily="34" charset="0"/>
              </a:rPr>
              <a:t>Enojo</a:t>
            </a:r>
            <a:r>
              <a:rPr lang="en-US" sz="28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80B606"/>
                </a:solidFill>
                <a:latin typeface="Arial" panose="020B0604020202020204" pitchFamily="34" charset="0"/>
              </a:rPr>
              <a:t>&gt;</a:t>
            </a:r>
            <a:r>
              <a:rPr lang="en-US" sz="28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222222"/>
                </a:solidFill>
                <a:latin typeface="Arial" panose="020B0604020202020204" pitchFamily="34" charset="0"/>
              </a:rPr>
              <a:t>Consecuencia</a:t>
            </a:r>
            <a:endParaRPr lang="en-US" sz="2800" dirty="0"/>
          </a:p>
          <a:p>
            <a:pPr algn="ctr"/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“Me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castigó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porque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lo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hice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</a:rPr>
              <a:t>enojar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</a:rPr>
              <a:t>”</a:t>
            </a:r>
            <a:endParaRPr lang="en-US" sz="2000" dirty="0"/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57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4239A-E760-0842-8E8E-65BC7DD65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60" y="446080"/>
            <a:ext cx="5568004" cy="5762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600" b="1" dirty="0"/>
              <a:t>Planeación y Administración</a:t>
            </a:r>
          </a:p>
          <a:p>
            <a:pPr marL="0" indent="0">
              <a:buNone/>
            </a:pPr>
            <a:endParaRPr lang="es-ES_tradnl" sz="2400" dirty="0"/>
          </a:p>
          <a:p>
            <a:r>
              <a:rPr lang="es-ES_tradnl" sz="2400" dirty="0"/>
              <a:t>Elaboración de metas específicas de manera grupal y colaborativa por padres y docentes.</a:t>
            </a:r>
          </a:p>
          <a:p>
            <a:r>
              <a:rPr lang="es-ES_tradnl" sz="2400" dirty="0"/>
              <a:t>Establecimiento de un horario regular de contacto.</a:t>
            </a:r>
          </a:p>
          <a:p>
            <a:r>
              <a:rPr lang="es-ES_tradnl" sz="2400" dirty="0"/>
              <a:t>Especificación de herramientas de recolección de datos (bitácoras, diarios) para la evaluación de resultado como implementación del plan de intervención.</a:t>
            </a:r>
          </a:p>
          <a:p>
            <a:r>
              <a:rPr lang="es-ES_tradnl" sz="2400" dirty="0"/>
              <a:t>Revisión trimestral para modificación y adición de metas conforme sea adecuado.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Graphic 10" descr="Users with solid fill">
            <a:extLst>
              <a:ext uri="{FF2B5EF4-FFF2-40B4-BE49-F238E27FC236}">
                <a16:creationId xmlns:a16="http://schemas.microsoft.com/office/drawing/2014/main" id="{08E7D17E-E5C1-384F-AC3D-E25A21B21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7397" y="1321553"/>
            <a:ext cx="4361892" cy="4361892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73587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4BA8EB6-C5E5-3148-A220-0CA1F908B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029081"/>
              </p:ext>
            </p:extLst>
          </p:nvPr>
        </p:nvGraphicFramePr>
        <p:xfrm>
          <a:off x="971550" y="1214436"/>
          <a:ext cx="10244138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2069">
                  <a:extLst>
                    <a:ext uri="{9D8B030D-6E8A-4147-A177-3AD203B41FA5}">
                      <a16:colId xmlns:a16="http://schemas.microsoft.com/office/drawing/2014/main" val="2862434563"/>
                    </a:ext>
                  </a:extLst>
                </a:gridCol>
                <a:gridCol w="5122069">
                  <a:extLst>
                    <a:ext uri="{9D8B030D-6E8A-4147-A177-3AD203B41FA5}">
                      <a16:colId xmlns:a16="http://schemas.microsoft.com/office/drawing/2014/main" val="2949601267"/>
                    </a:ext>
                  </a:extLst>
                </a:gridCol>
              </a:tblGrid>
              <a:tr h="501606">
                <a:tc>
                  <a:txBody>
                    <a:bodyPr/>
                    <a:lstStyle/>
                    <a:p>
                      <a:r>
                        <a:rPr lang="es-ES_tradnl" sz="2000" dirty="0"/>
                        <a:t>Soluciones Proactivas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dirty="0"/>
                        <a:t>Soluciones Reactivas</a:t>
                      </a:r>
                    </a:p>
                    <a:p>
                      <a:endParaRPr lang="es-ES_trad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60971"/>
                  </a:ext>
                </a:extLst>
              </a:tr>
              <a:tr h="719696">
                <a:tc>
                  <a:txBody>
                    <a:bodyPr/>
                    <a:lstStyle/>
                    <a:p>
                      <a:r>
                        <a:rPr lang="es-ES_tradnl" sz="2000" dirty="0"/>
                        <a:t>Comenzar todos los días con 10 minutos de juego interactivo individual.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000" dirty="0"/>
                        <a:t>Proporcionarle con una ficha por cada interacción favorable (saludo, reciprocidad) que tenga hacia uno de sus compañeros.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071805"/>
                  </a:ext>
                </a:extLst>
              </a:tr>
              <a:tr h="501606">
                <a:tc>
                  <a:txBody>
                    <a:bodyPr/>
                    <a:lstStyle/>
                    <a:p>
                      <a:r>
                        <a:rPr lang="es-ES_tradnl" sz="2000" dirty="0"/>
                        <a:t>Pedir que responda a no más de tres instrucciones antes de recibir un descanso.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000" dirty="0"/>
                        <a:t>Uso de tiempo fuera durante episodios de agresión.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227989"/>
                  </a:ext>
                </a:extLst>
              </a:tr>
              <a:tr h="719696">
                <a:tc>
                  <a:txBody>
                    <a:bodyPr/>
                    <a:lstStyle/>
                    <a:p>
                      <a:r>
                        <a:rPr lang="es-ES_tradnl" sz="2000" dirty="0"/>
                        <a:t>Tres rondas de ejercicios de circuito antes de comenzar el primer ejercicio y en cada descanso durante su sesión.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dirty="0"/>
                        <a:t>Uso de bloqueo durante periodos de autoagresión</a:t>
                      </a:r>
                    </a:p>
                    <a:p>
                      <a:endParaRPr lang="es-ES_trad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909949"/>
                  </a:ext>
                </a:extLst>
              </a:tr>
              <a:tr h="7196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dirty="0"/>
                        <a:t>Presentar con bajo nivel de demanda en los primeros minutos al regresar del recreo.</a:t>
                      </a:r>
                    </a:p>
                    <a:p>
                      <a:endParaRPr lang="es-ES_trad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23798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A92E622-F1C2-E046-9C58-99659D5FC0F2}"/>
              </a:ext>
            </a:extLst>
          </p:cNvPr>
          <p:cNvSpPr txBox="1"/>
          <p:nvPr/>
        </p:nvSpPr>
        <p:spPr>
          <a:xfrm>
            <a:off x="971550" y="314326"/>
            <a:ext cx="3600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/>
              <a:t>Ejemplo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1EDCFD-3E6C-D84A-8303-A66B6B8D1591}"/>
              </a:ext>
            </a:extLst>
          </p:cNvPr>
          <p:cNvSpPr txBox="1"/>
          <p:nvPr/>
        </p:nvSpPr>
        <p:spPr>
          <a:xfrm>
            <a:off x="971550" y="5643562"/>
            <a:ext cx="10244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dirty="0"/>
              <a:t>Fecha de última (presente) revisión: __/__/____</a:t>
            </a:r>
          </a:p>
          <a:p>
            <a:pPr algn="r"/>
            <a:r>
              <a:rPr lang="es-ES_tradnl" sz="2400" dirty="0"/>
              <a:t>Fecha de próxima revisión:  __/__/____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130B34-11A5-D54E-8A26-A2B1D0D85C3C}"/>
              </a:ext>
            </a:extLst>
          </p:cNvPr>
          <p:cNvSpPr txBox="1"/>
          <p:nvPr/>
        </p:nvSpPr>
        <p:spPr>
          <a:xfrm>
            <a:off x="971550" y="345221"/>
            <a:ext cx="10244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dirty="0"/>
              <a:t>Alumno: ________________</a:t>
            </a:r>
          </a:p>
          <a:p>
            <a:pPr algn="r"/>
            <a:r>
              <a:rPr lang="es-ES_tradnl" sz="2400" dirty="0"/>
              <a:t>Docente: __________________ Aula:  ____________</a:t>
            </a:r>
          </a:p>
        </p:txBody>
      </p:sp>
    </p:spTree>
    <p:extLst>
      <p:ext uri="{BB962C8B-B14F-4D97-AF65-F5344CB8AC3E}">
        <p14:creationId xmlns:p14="http://schemas.microsoft.com/office/powerpoint/2010/main" val="4157473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8C442-5E3A-FA4B-B958-F8CD16F5F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b="1" dirty="0"/>
              <a:t>Consultas y Entrenamientos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C7D11-89AC-C048-887A-0C725151A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1875"/>
            <a:ext cx="5257800" cy="2605087"/>
          </a:xfrm>
        </p:spPr>
        <p:txBody>
          <a:bodyPr/>
          <a:lstStyle/>
          <a:p>
            <a:pPr marL="0" indent="0" algn="ctr">
              <a:buNone/>
            </a:pPr>
            <a:r>
              <a:rPr lang="es-ES_tradnl" b="1" dirty="0">
                <a:solidFill>
                  <a:schemeClr val="accent1"/>
                </a:solidFill>
              </a:rPr>
              <a:t>Hermosillo, Sonora</a:t>
            </a:r>
          </a:p>
          <a:p>
            <a:pPr marL="0" indent="0" algn="ctr">
              <a:buNone/>
            </a:pPr>
            <a:r>
              <a:rPr lang="es-ES_tradnl" dirty="0"/>
              <a:t>662.423.2999</a:t>
            </a:r>
          </a:p>
          <a:p>
            <a:pPr marL="0" indent="0" algn="ctr">
              <a:buNone/>
            </a:pPr>
            <a:endParaRPr lang="es-ES_tradnl" dirty="0"/>
          </a:p>
          <a:p>
            <a:pPr marL="0" indent="0" algn="ctr">
              <a:buNone/>
            </a:pPr>
            <a:r>
              <a:rPr lang="es-ES_tradnl" b="1" dirty="0">
                <a:solidFill>
                  <a:schemeClr val="accent1"/>
                </a:solidFill>
              </a:rPr>
              <a:t>Cd. Juárez, Chihuahua</a:t>
            </a:r>
          </a:p>
          <a:p>
            <a:pPr marL="0" indent="0" algn="ctr">
              <a:buNone/>
            </a:pPr>
            <a:r>
              <a:rPr lang="es-ES_tradnl" dirty="0"/>
              <a:t>656.346.0358</a:t>
            </a:r>
          </a:p>
          <a:p>
            <a:pPr marL="0" indent="0" algn="ctr">
              <a:buNone/>
            </a:pPr>
            <a:endParaRPr lang="es-ES_tradnl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A884DA-AB0E-F046-A82D-215D40515A05}"/>
              </a:ext>
            </a:extLst>
          </p:cNvPr>
          <p:cNvSpPr txBox="1">
            <a:spLocks/>
          </p:cNvSpPr>
          <p:nvPr/>
        </p:nvSpPr>
        <p:spPr>
          <a:xfrm>
            <a:off x="6043612" y="3543299"/>
            <a:ext cx="5257800" cy="2605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_tradnl" b="1" dirty="0">
                <a:solidFill>
                  <a:schemeClr val="accent1"/>
                </a:solidFill>
              </a:rPr>
              <a:t>Londres, Reino Unido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_tradnl" dirty="0"/>
              <a:t>+44.079.4005.7466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s-ES_tradnl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_tradnl" b="1" dirty="0">
                <a:solidFill>
                  <a:schemeClr val="accent1"/>
                </a:solidFill>
              </a:rPr>
              <a:t>Tucson, Arizona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_tradnl" dirty="0"/>
              <a:t>520.300.5585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s-ES_tradnl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s-ES_trad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D8E9E9-83B3-E24B-B9AF-9AF7D5B60E0E}"/>
              </a:ext>
            </a:extLst>
          </p:cNvPr>
          <p:cNvSpPr txBox="1"/>
          <p:nvPr/>
        </p:nvSpPr>
        <p:spPr>
          <a:xfrm>
            <a:off x="3049191" y="1746289"/>
            <a:ext cx="609361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ES_tradnl" sz="3200" dirty="0" err="1"/>
              <a:t>www.</a:t>
            </a:r>
            <a:r>
              <a:rPr lang="es-ES_tradnl" sz="3200" b="1" dirty="0" err="1"/>
              <a:t>etpmexico</a:t>
            </a:r>
            <a:r>
              <a:rPr lang="es-ES_tradnl" sz="3200" dirty="0" err="1"/>
              <a:t>.org</a:t>
            </a:r>
            <a:endParaRPr lang="es-ES_tradnl" sz="3200" dirty="0"/>
          </a:p>
          <a:p>
            <a:pPr marL="0" indent="0" algn="ctr">
              <a:buNone/>
            </a:pPr>
            <a:r>
              <a:rPr lang="es-ES_tradnl" sz="3200" dirty="0" err="1"/>
              <a:t>www.</a:t>
            </a:r>
            <a:r>
              <a:rPr lang="es-ES_tradnl" sz="3200" b="1" dirty="0" err="1"/>
              <a:t>talleresdeautismo</a:t>
            </a:r>
            <a:r>
              <a:rPr lang="es-ES_tradnl" sz="3200" dirty="0" err="1"/>
              <a:t>.com</a:t>
            </a:r>
            <a:endParaRPr lang="es-ES_tradnl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E471D4-7FD4-2049-BA6D-462BF425B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16" y="1690688"/>
            <a:ext cx="2289175" cy="13547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A0433B8-7A2C-D440-835B-DD412CBC0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7776" y="1597916"/>
            <a:ext cx="2349849" cy="1716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242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F0120-4723-364C-A76E-3BC8FC12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"/>
            <a:ext cx="10925175" cy="1257299"/>
          </a:xfrm>
        </p:spPr>
        <p:txBody>
          <a:bodyPr/>
          <a:lstStyle/>
          <a:p>
            <a:r>
              <a:rPr lang="es-ES_tradnl" b="1" dirty="0"/>
              <a:t>Bibliografía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20024-7073-0A40-96AB-98639E92E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257300"/>
            <a:ext cx="10925175" cy="534352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i="1" dirty="0"/>
              <a:t>Evaluation of comprehensive </a:t>
            </a:r>
            <a:r>
              <a:rPr lang="en-US" i="1" dirty="0" err="1"/>
              <a:t>behavioural</a:t>
            </a:r>
            <a:r>
              <a:rPr lang="en-US" i="1" dirty="0"/>
              <a:t> interventions</a:t>
            </a:r>
            <a:r>
              <a:rPr lang="en-US" dirty="0"/>
              <a:t> (2016). doi:10.1002/9781118897553.ch5</a:t>
            </a:r>
            <a:endParaRPr lang="en-US" b="0" dirty="0">
              <a:effectLst/>
            </a:endParaRPr>
          </a:p>
          <a:p>
            <a:pPr marL="0" indent="0" algn="just">
              <a:buNone/>
            </a:pPr>
            <a:r>
              <a:rPr lang="en-US" dirty="0" err="1"/>
              <a:t>Foran</a:t>
            </a:r>
            <a:r>
              <a:rPr lang="en-US" dirty="0"/>
              <a:t>, D., </a:t>
            </a:r>
            <a:r>
              <a:rPr lang="en-US" dirty="0" err="1"/>
              <a:t>Hoerger</a:t>
            </a:r>
            <a:r>
              <a:rPr lang="en-US" dirty="0"/>
              <a:t>, M., Philpott, H., Jones, E. W., Hughes, J. C., &amp; Morgan, J. (2015). Using applied </a:t>
            </a:r>
            <a:r>
              <a:rPr lang="en-US" dirty="0" err="1"/>
              <a:t>behaviour</a:t>
            </a:r>
            <a:r>
              <a:rPr lang="en-US" dirty="0"/>
              <a:t> analysis as standard practice in a UK special needs school.</a:t>
            </a:r>
            <a:r>
              <a:rPr lang="en-US" i="1" dirty="0"/>
              <a:t> British Journal of Special Education, 42</a:t>
            </a:r>
            <a:r>
              <a:rPr lang="en-US" dirty="0"/>
              <a:t>(1), 34-52. doi:10.1111/1467-8578.12088</a:t>
            </a:r>
            <a:endParaRPr lang="en-US" b="0" dirty="0">
              <a:effectLst/>
            </a:endParaRPr>
          </a:p>
          <a:p>
            <a:pPr marL="0" indent="0" algn="just">
              <a:buNone/>
            </a:pPr>
            <a:r>
              <a:rPr lang="en-US" dirty="0"/>
              <a:t>Greenspan, S. I., </a:t>
            </a:r>
            <a:r>
              <a:rPr lang="en-US" dirty="0" err="1"/>
              <a:t>Wieder</a:t>
            </a:r>
            <a:r>
              <a:rPr lang="en-US" dirty="0"/>
              <a:t>, S., &amp; Simons, R. (1998). </a:t>
            </a:r>
            <a:r>
              <a:rPr lang="en-US" i="1" dirty="0"/>
              <a:t>The child with special needs : Encouraging intellectual and emotional growth</a:t>
            </a:r>
            <a:r>
              <a:rPr lang="en-US" dirty="0"/>
              <a:t> Perseus Books.</a:t>
            </a:r>
            <a:endParaRPr lang="en-US" b="0" dirty="0">
              <a:effectLst/>
            </a:endParaRPr>
          </a:p>
          <a:p>
            <a:pPr marL="0" indent="0" algn="just">
              <a:buNone/>
            </a:pPr>
            <a:r>
              <a:rPr lang="en-US" dirty="0"/>
              <a:t>Johnson, E., &amp; Hastings, R. P. (2002). Facilitating factors and barriers to the implementation of intensive home-based </a:t>
            </a:r>
            <a:r>
              <a:rPr lang="en-US" dirty="0" err="1"/>
              <a:t>behavioural</a:t>
            </a:r>
            <a:r>
              <a:rPr lang="en-US" dirty="0"/>
              <a:t> intervention for young children with autism.</a:t>
            </a:r>
            <a:r>
              <a:rPr lang="en-US" i="1" dirty="0"/>
              <a:t> Child: Care, Health and Development, 28</a:t>
            </a:r>
            <a:r>
              <a:rPr lang="en-US" dirty="0"/>
              <a:t>(2), 123-129. doi:10.1046/j.1365-2214.2002.00251.x</a:t>
            </a:r>
            <a:endParaRPr lang="en-US" b="0" dirty="0">
              <a:effectLst/>
            </a:endParaRPr>
          </a:p>
          <a:p>
            <a:pPr marL="0" indent="0" algn="just">
              <a:buNone/>
            </a:pPr>
            <a:r>
              <a:rPr lang="en-US" dirty="0" err="1"/>
              <a:t>Lovaas</a:t>
            </a:r>
            <a:r>
              <a:rPr lang="en-US" dirty="0"/>
              <a:t>, O. I. (1987). Behavioral treatment and normal educational and intellectual functioning in young autistic children.</a:t>
            </a:r>
            <a:r>
              <a:rPr lang="en-US" i="1" dirty="0"/>
              <a:t> Journal of Consulting and Clinical Psychology, 55</a:t>
            </a:r>
            <a:r>
              <a:rPr lang="en-US" dirty="0"/>
              <a:t>(1), 3-9. doi:10.1037/0022-006X.55.1.3</a:t>
            </a:r>
            <a:endParaRPr lang="en-US" b="0" dirty="0">
              <a:effectLst/>
            </a:endParaRPr>
          </a:p>
          <a:p>
            <a:pPr marL="0" indent="0" algn="just">
              <a:buNone/>
            </a:pPr>
            <a:r>
              <a:rPr lang="en-US" dirty="0"/>
              <a:t>Pitts, L., Gent, S., &amp; </a:t>
            </a:r>
            <a:r>
              <a:rPr lang="en-US" dirty="0" err="1"/>
              <a:t>Hoerger</a:t>
            </a:r>
            <a:r>
              <a:rPr lang="en-US" dirty="0"/>
              <a:t>, M. L. (2019). Reducing pupils’ barriers to learning in a special needs school: Integrating applied </a:t>
            </a:r>
            <a:r>
              <a:rPr lang="en-US" dirty="0" err="1"/>
              <a:t>behaviour</a:t>
            </a:r>
            <a:r>
              <a:rPr lang="en-US" dirty="0"/>
              <a:t> analysis into key stages 1–3.</a:t>
            </a:r>
            <a:r>
              <a:rPr lang="en-US" i="1" dirty="0"/>
              <a:t> British Journal of Special Education, 46</a:t>
            </a:r>
            <a:r>
              <a:rPr lang="en-US" dirty="0"/>
              <a:t>(1), 94-112. doi:10.1111/1467-8578.12251</a:t>
            </a:r>
            <a:endParaRPr lang="en-US" b="0" dirty="0">
              <a:effectLst/>
            </a:endParaRPr>
          </a:p>
          <a:p>
            <a:pPr marL="0" indent="0" algn="just">
              <a:buNone/>
            </a:pPr>
            <a:r>
              <a:rPr lang="en-US" dirty="0"/>
              <a:t>Smith, T., &amp; </a:t>
            </a:r>
            <a:r>
              <a:rPr lang="en-US" dirty="0" err="1"/>
              <a:t>Eikeseth</a:t>
            </a:r>
            <a:r>
              <a:rPr lang="en-US" dirty="0"/>
              <a:t>, S. (2011). O. </a:t>
            </a:r>
            <a:r>
              <a:rPr lang="en-US" dirty="0" err="1"/>
              <a:t>ivar</a:t>
            </a:r>
            <a:r>
              <a:rPr lang="en-US" dirty="0"/>
              <a:t> </a:t>
            </a:r>
            <a:r>
              <a:rPr lang="en-US" dirty="0" err="1"/>
              <a:t>lovaas</a:t>
            </a:r>
            <a:r>
              <a:rPr lang="en-US" dirty="0"/>
              <a:t>: Pioneer of applied behavior analysis and intervention for children with autism.</a:t>
            </a:r>
            <a:r>
              <a:rPr lang="en-US" i="1" dirty="0"/>
              <a:t> Journal of Autism and Developmental Disorders, 41</a:t>
            </a:r>
            <a:r>
              <a:rPr lang="en-US" dirty="0"/>
              <a:t>(3), 375-378. doi:10.1007/s10803-010-1162-0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1386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: Shape 13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AC62F-734B-4C49-9B2F-7EFE1D84A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66" y="342900"/>
            <a:ext cx="5707796" cy="58340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_tradnl" sz="4000" b="1" dirty="0">
                <a:solidFill>
                  <a:schemeClr val="accent1"/>
                </a:solidFill>
              </a:rPr>
              <a:t>Objetivos</a:t>
            </a:r>
          </a:p>
          <a:p>
            <a:pPr marL="0" indent="0">
              <a:buNone/>
            </a:pPr>
            <a:endParaRPr lang="es-ES_tradnl" sz="3200" dirty="0"/>
          </a:p>
          <a:p>
            <a:pPr marL="514350" indent="-514350">
              <a:buFont typeface="+mj-lt"/>
              <a:buAutoNum type="arabicPeriod"/>
            </a:pPr>
            <a:r>
              <a:rPr lang="es-ES_tradnl" dirty="0"/>
              <a:t>Conocer las estrategias más comunes y eficaces para la atención de alumnos con TEA dentro y fuera del salón de clase.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dirty="0"/>
              <a:t>Conocer las mejores maneras para determinar el momento y la manera adecuada de implementación.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dirty="0"/>
              <a:t>Conocer el proceso de planeación de metas graduales y tangibles.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Presentation with checklist with solid fill">
            <a:extLst>
              <a:ext uri="{FF2B5EF4-FFF2-40B4-BE49-F238E27FC236}">
                <a16:creationId xmlns:a16="http://schemas.microsoft.com/office/drawing/2014/main" id="{3DF6F901-8893-8244-BA1C-8E35E9180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5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Graphic 5" descr="Basic Shapes outline">
            <a:extLst>
              <a:ext uri="{FF2B5EF4-FFF2-40B4-BE49-F238E27FC236}">
                <a16:creationId xmlns:a16="http://schemas.microsoft.com/office/drawing/2014/main" id="{4D8046C8-6C20-F743-A111-F8F6EDB1E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A0AE139-D27D-B24D-B153-36790E5A073F}"/>
              </a:ext>
            </a:extLst>
          </p:cNvPr>
          <p:cNvSpPr txBox="1">
            <a:spLocks/>
          </p:cNvSpPr>
          <p:nvPr/>
        </p:nvSpPr>
        <p:spPr>
          <a:xfrm>
            <a:off x="5480563" y="955437"/>
            <a:ext cx="5873237" cy="52215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solidFill>
                  <a:schemeClr val="accent1"/>
                </a:solidFill>
              </a:rPr>
              <a:t>La </a:t>
            </a:r>
            <a:r>
              <a:rPr lang="en-US" sz="4000" b="1" dirty="0" err="1">
                <a:solidFill>
                  <a:schemeClr val="accent1"/>
                </a:solidFill>
              </a:rPr>
              <a:t>Condición</a:t>
            </a:r>
            <a:endParaRPr lang="en-US" sz="4000" b="1" dirty="0">
              <a:solidFill>
                <a:schemeClr val="accent1"/>
              </a:solidFill>
            </a:endParaRPr>
          </a:p>
          <a:p>
            <a:pPr marL="0"/>
            <a:endParaRPr lang="en-US" sz="2400" b="1" dirty="0"/>
          </a:p>
          <a:p>
            <a:r>
              <a:rPr lang="en-US" sz="3500" dirty="0" err="1"/>
              <a:t>Impedimento</a:t>
            </a:r>
            <a:r>
              <a:rPr lang="en-US" sz="3500" dirty="0"/>
              <a:t> </a:t>
            </a:r>
            <a:r>
              <a:rPr lang="en-US" sz="3500" dirty="0" err="1"/>
              <a:t>significativo</a:t>
            </a:r>
            <a:r>
              <a:rPr lang="en-US" sz="3500" dirty="0"/>
              <a:t> de </a:t>
            </a:r>
            <a:r>
              <a:rPr lang="en-US" sz="3500" dirty="0" err="1"/>
              <a:t>comunicación</a:t>
            </a:r>
            <a:r>
              <a:rPr lang="en-US" sz="3500" dirty="0"/>
              <a:t> social.</a:t>
            </a:r>
          </a:p>
          <a:p>
            <a:pPr lvl="1"/>
            <a:r>
              <a:rPr lang="en-US" sz="3100" dirty="0" err="1"/>
              <a:t>Reciprocidad</a:t>
            </a:r>
            <a:endParaRPr lang="en-US" sz="3100" dirty="0"/>
          </a:p>
          <a:p>
            <a:pPr lvl="1"/>
            <a:r>
              <a:rPr lang="en-US" sz="3100" dirty="0" err="1"/>
              <a:t>Lenguaje</a:t>
            </a:r>
            <a:r>
              <a:rPr lang="en-US" sz="3100" dirty="0"/>
              <a:t> no verbal o </a:t>
            </a:r>
            <a:r>
              <a:rPr lang="en-US" sz="3100" dirty="0" err="1"/>
              <a:t>figurado</a:t>
            </a:r>
            <a:endParaRPr lang="en-US" sz="3100" dirty="0"/>
          </a:p>
          <a:p>
            <a:pPr lvl="1"/>
            <a:r>
              <a:rPr lang="en-US" sz="3100" dirty="0" err="1"/>
              <a:t>Relaciones</a:t>
            </a:r>
            <a:r>
              <a:rPr lang="en-US" sz="3100" dirty="0"/>
              <a:t> </a:t>
            </a:r>
            <a:r>
              <a:rPr lang="en-US" sz="3100" dirty="0" err="1"/>
              <a:t>interpersonales</a:t>
            </a:r>
            <a:endParaRPr lang="en-US" sz="3100" dirty="0"/>
          </a:p>
          <a:p>
            <a:r>
              <a:rPr lang="en-US" sz="3500" dirty="0" err="1"/>
              <a:t>Patrones</a:t>
            </a:r>
            <a:r>
              <a:rPr lang="en-US" sz="3500" dirty="0"/>
              <a:t> </a:t>
            </a:r>
            <a:r>
              <a:rPr lang="en-US" sz="3500" dirty="0" err="1"/>
              <a:t>estereotípicos</a:t>
            </a:r>
            <a:r>
              <a:rPr lang="en-US" sz="3500" dirty="0"/>
              <a:t> y </a:t>
            </a:r>
            <a:r>
              <a:rPr lang="en-US" sz="3500" dirty="0" err="1"/>
              <a:t>restrictivos</a:t>
            </a:r>
            <a:r>
              <a:rPr lang="en-US" sz="3500" dirty="0"/>
              <a:t> de </a:t>
            </a:r>
            <a:r>
              <a:rPr lang="en-US" sz="3500" dirty="0" err="1"/>
              <a:t>comportamiento</a:t>
            </a:r>
            <a:r>
              <a:rPr lang="en-US" sz="3500" dirty="0"/>
              <a:t>.</a:t>
            </a:r>
          </a:p>
          <a:p>
            <a:pPr lvl="1"/>
            <a:r>
              <a:rPr lang="en-US" sz="3100" dirty="0" err="1"/>
              <a:t>Movimientos</a:t>
            </a:r>
            <a:r>
              <a:rPr lang="en-US" sz="3100" dirty="0"/>
              <a:t> </a:t>
            </a:r>
            <a:r>
              <a:rPr lang="en-US" sz="3100" dirty="0" err="1"/>
              <a:t>repetitivos</a:t>
            </a:r>
            <a:endParaRPr lang="en-US" sz="3100" dirty="0"/>
          </a:p>
          <a:p>
            <a:pPr lvl="1"/>
            <a:r>
              <a:rPr lang="en-US" sz="3100" dirty="0" err="1"/>
              <a:t>Insistencia</a:t>
            </a:r>
            <a:r>
              <a:rPr lang="en-US" sz="3100" dirty="0"/>
              <a:t> </a:t>
            </a:r>
            <a:r>
              <a:rPr lang="en-US" sz="3100" dirty="0" err="1"/>
              <a:t>en</a:t>
            </a:r>
            <a:r>
              <a:rPr lang="en-US" sz="3100" dirty="0"/>
              <a:t> </a:t>
            </a:r>
            <a:r>
              <a:rPr lang="en-US" sz="3100" dirty="0" err="1"/>
              <a:t>rutinas</a:t>
            </a:r>
            <a:r>
              <a:rPr lang="en-US" sz="3100" dirty="0"/>
              <a:t> o </a:t>
            </a:r>
            <a:r>
              <a:rPr lang="en-US" sz="3100" dirty="0" err="1"/>
              <a:t>secuencias</a:t>
            </a:r>
            <a:r>
              <a:rPr lang="en-US" sz="3100" dirty="0"/>
              <a:t> de </a:t>
            </a:r>
            <a:r>
              <a:rPr lang="en-US" sz="3100" dirty="0" err="1"/>
              <a:t>eventos</a:t>
            </a:r>
            <a:endParaRPr lang="en-US" sz="3100" dirty="0"/>
          </a:p>
          <a:p>
            <a:pPr lvl="1"/>
            <a:r>
              <a:rPr lang="en-US" sz="3100" dirty="0" err="1"/>
              <a:t>Intereses</a:t>
            </a:r>
            <a:r>
              <a:rPr lang="en-US" sz="3100" dirty="0"/>
              <a:t> </a:t>
            </a:r>
            <a:r>
              <a:rPr lang="en-US" sz="3100" dirty="0" err="1"/>
              <a:t>restringidos</a:t>
            </a:r>
            <a:endParaRPr lang="en-US" sz="3100" dirty="0"/>
          </a:p>
          <a:p>
            <a:pPr lvl="1"/>
            <a:r>
              <a:rPr lang="en-US" sz="3100" dirty="0" err="1"/>
              <a:t>Patrones</a:t>
            </a:r>
            <a:r>
              <a:rPr lang="en-US" sz="3100" dirty="0"/>
              <a:t> </a:t>
            </a:r>
            <a:r>
              <a:rPr lang="en-US" sz="3100" dirty="0" err="1"/>
              <a:t>anormales</a:t>
            </a:r>
            <a:r>
              <a:rPr lang="en-US" sz="3100" dirty="0"/>
              <a:t> de </a:t>
            </a:r>
            <a:r>
              <a:rPr lang="en-US" sz="3100" dirty="0" err="1"/>
              <a:t>sensibilidad</a:t>
            </a:r>
            <a:endParaRPr lang="en-US" sz="3100" dirty="0"/>
          </a:p>
          <a:p>
            <a:pPr marL="0"/>
            <a:endParaRPr lang="en-US" sz="2400" dirty="0"/>
          </a:p>
          <a:p>
            <a:pPr marL="0" indent="0" algn="r">
              <a:buNone/>
            </a:pPr>
            <a:r>
              <a:rPr lang="en-US" sz="2400" dirty="0"/>
              <a:t>Diagnostic and Statistical Manual of Mental Disorders– 5th Edition (American Psychological Association, 2013)</a:t>
            </a:r>
          </a:p>
          <a:p>
            <a:pPr marL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459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Stop with solid fill">
            <a:extLst>
              <a:ext uri="{FF2B5EF4-FFF2-40B4-BE49-F238E27FC236}">
                <a16:creationId xmlns:a16="http://schemas.microsoft.com/office/drawing/2014/main" id="{2FC1DEC1-3DB5-FF45-8C2F-437980333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26BB5-89C7-C74C-AF10-444B6F7C3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563" y="1125182"/>
            <a:ext cx="5873237" cy="5051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4000" b="1" dirty="0">
                <a:solidFill>
                  <a:schemeClr val="accent1"/>
                </a:solidFill>
              </a:rPr>
              <a:t>Los Obstáculos</a:t>
            </a:r>
          </a:p>
          <a:p>
            <a:pPr marL="0" indent="0">
              <a:buNone/>
            </a:pPr>
            <a:endParaRPr lang="es-ES_tradnl" b="1" dirty="0"/>
          </a:p>
          <a:p>
            <a:r>
              <a:rPr lang="es-ES_tradnl" dirty="0"/>
              <a:t>Dificultades para comprender y expresar ideas (lenguaje)</a:t>
            </a:r>
          </a:p>
          <a:p>
            <a:r>
              <a:rPr lang="es-ES_tradnl" dirty="0"/>
              <a:t>Periodos limitados de atención</a:t>
            </a:r>
          </a:p>
          <a:p>
            <a:r>
              <a:rPr lang="es-ES_tradnl" dirty="0"/>
              <a:t>Dificultades para planear y ejecutar movimientos (imitación)</a:t>
            </a:r>
          </a:p>
          <a:p>
            <a:r>
              <a:rPr lang="es-ES_tradnl" dirty="0"/>
              <a:t>Dificultades de comunicación social</a:t>
            </a:r>
          </a:p>
          <a:p>
            <a:pPr marL="0" indent="0" algn="r">
              <a:buNone/>
            </a:pPr>
            <a:endParaRPr lang="es-ES_tradnl" dirty="0"/>
          </a:p>
          <a:p>
            <a:pPr marL="0" indent="0" algn="r">
              <a:buNone/>
            </a:pPr>
            <a:r>
              <a:rPr lang="es-ES_tradnl" dirty="0" err="1"/>
              <a:t>Hoerger</a:t>
            </a:r>
            <a:r>
              <a:rPr lang="es-ES_tradnl" dirty="0"/>
              <a:t>, et al., 2015</a:t>
            </a:r>
          </a:p>
          <a:p>
            <a:pPr marL="0" indent="0" algn="r">
              <a:buNone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176311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56839-BB38-AA47-87BC-F8AEBBF4F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911" y="321733"/>
            <a:ext cx="9276178" cy="36787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_tradnl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Tipos de Estrategias</a:t>
            </a:r>
            <a:br>
              <a:rPr lang="es-ES_tradnl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s-ES_tradnl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s-ES_tradnl" sz="66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Proactivas</a:t>
            </a:r>
            <a:r>
              <a:rPr lang="es-ES_tradnl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vs. </a:t>
            </a:r>
            <a:r>
              <a:rPr lang="es-ES_tradnl" sz="6600" kern="12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Reactivas</a:t>
            </a:r>
            <a:br>
              <a:rPr lang="es-ES_tradnl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s-ES_tradnl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5FED45D-D144-4B05-BBCF-B68683958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Graphic 12" descr="Seesaw outline">
            <a:extLst>
              <a:ext uri="{FF2B5EF4-FFF2-40B4-BE49-F238E27FC236}">
                <a16:creationId xmlns:a16="http://schemas.microsoft.com/office/drawing/2014/main" id="{FD9DE01C-A6B3-4C48-B617-C8904F129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6137" y="2461331"/>
            <a:ext cx="5805488" cy="38701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FE70A74-1A59-6D4F-A6F4-BC884D2A722E}"/>
              </a:ext>
            </a:extLst>
          </p:cNvPr>
          <p:cNvSpPr txBox="1"/>
          <p:nvPr/>
        </p:nvSpPr>
        <p:spPr>
          <a:xfrm>
            <a:off x="528638" y="3365354"/>
            <a:ext cx="31003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Lo que </a:t>
            </a:r>
            <a:r>
              <a:rPr lang="en-US" sz="3200" dirty="0" err="1"/>
              <a:t>hacemos</a:t>
            </a:r>
            <a:r>
              <a:rPr lang="en-US" sz="3200" dirty="0"/>
              <a:t> para que </a:t>
            </a:r>
            <a:r>
              <a:rPr lang="en-US" sz="3200" dirty="0" err="1"/>
              <a:t>ocurra</a:t>
            </a:r>
            <a:r>
              <a:rPr lang="en-US" sz="3200" dirty="0"/>
              <a:t> </a:t>
            </a:r>
            <a:r>
              <a:rPr lang="en-US" sz="3200" dirty="0" err="1"/>
              <a:t>menos</a:t>
            </a:r>
            <a:r>
              <a:rPr lang="en-US" sz="3200" dirty="0"/>
              <a:t> o no </a:t>
            </a:r>
            <a:r>
              <a:rPr lang="en-US" sz="3200" dirty="0" err="1"/>
              <a:t>ocurra</a:t>
            </a:r>
            <a:endParaRPr lang="en-US" sz="3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E5F92CB-43F0-5B4F-B5F7-9E99B0064354}"/>
              </a:ext>
            </a:extLst>
          </p:cNvPr>
          <p:cNvSpPr txBox="1"/>
          <p:nvPr/>
        </p:nvSpPr>
        <p:spPr>
          <a:xfrm>
            <a:off x="8848737" y="3857797"/>
            <a:ext cx="3100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Lo que </a:t>
            </a:r>
            <a:r>
              <a:rPr lang="en-US" sz="3200" dirty="0" err="1"/>
              <a:t>hacemos</a:t>
            </a:r>
            <a:r>
              <a:rPr lang="en-US" sz="3200" dirty="0"/>
              <a:t> </a:t>
            </a:r>
            <a:r>
              <a:rPr lang="en-US" sz="3200" dirty="0" err="1"/>
              <a:t>cuando</a:t>
            </a:r>
            <a:r>
              <a:rPr lang="en-US" sz="3200" dirty="0"/>
              <a:t> </a:t>
            </a:r>
            <a:r>
              <a:rPr lang="en-US" sz="3200" dirty="0" err="1"/>
              <a:t>ocurre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8031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56839-BB38-AA47-87BC-F8AEBBF4F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761" y="585788"/>
            <a:ext cx="5838239" cy="10572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_tradnl" sz="66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Proactivas</a:t>
            </a:r>
            <a:endParaRPr lang="es-ES_tradnl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5FED45D-D144-4B05-BBCF-B68683958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EE0DEBC-6FB7-5A4E-A174-02D7EAA1BC25}"/>
              </a:ext>
            </a:extLst>
          </p:cNvPr>
          <p:cNvSpPr txBox="1">
            <a:spLocks/>
          </p:cNvSpPr>
          <p:nvPr/>
        </p:nvSpPr>
        <p:spPr>
          <a:xfrm>
            <a:off x="5739399" y="374466"/>
            <a:ext cx="6194840" cy="126859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6600" dirty="0">
                <a:solidFill>
                  <a:srgbClr val="00B050"/>
                </a:solidFill>
              </a:rPr>
              <a:t>Reactivas</a:t>
            </a:r>
            <a:endParaRPr lang="es-ES_tradnl" sz="6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917E6D6-DFF1-B34A-BDD3-5A2F79B4C5CB}"/>
              </a:ext>
            </a:extLst>
          </p:cNvPr>
          <p:cNvSpPr/>
          <p:nvPr/>
        </p:nvSpPr>
        <p:spPr>
          <a:xfrm>
            <a:off x="142876" y="1891405"/>
            <a:ext cx="7872412" cy="4686300"/>
          </a:xfrm>
          <a:prstGeom prst="ellipse">
            <a:avLst/>
          </a:prstGeom>
          <a:solidFill>
            <a:schemeClr val="accent1">
              <a:lumMod val="40000"/>
              <a:lumOff val="60000"/>
              <a:alpha val="37895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70A0A3D-4469-A546-92AB-D273554A98DB}"/>
              </a:ext>
            </a:extLst>
          </p:cNvPr>
          <p:cNvSpPr/>
          <p:nvPr/>
        </p:nvSpPr>
        <p:spPr>
          <a:xfrm>
            <a:off x="4061827" y="1891405"/>
            <a:ext cx="7872412" cy="4686300"/>
          </a:xfrm>
          <a:prstGeom prst="ellipse">
            <a:avLst/>
          </a:prstGeom>
          <a:solidFill>
            <a:schemeClr val="accent6">
              <a:lumMod val="40000"/>
              <a:lumOff val="60000"/>
              <a:alpha val="37895"/>
            </a:schemeClr>
          </a:solidFill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7B6FF4-836D-7E4E-80DF-F73CF6292402}"/>
              </a:ext>
            </a:extLst>
          </p:cNvPr>
          <p:cNvSpPr txBox="1"/>
          <p:nvPr/>
        </p:nvSpPr>
        <p:spPr>
          <a:xfrm>
            <a:off x="4681537" y="3695945"/>
            <a:ext cx="28289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Modificaciones</a:t>
            </a:r>
            <a:r>
              <a:rPr lang="en-US" sz="3200" dirty="0"/>
              <a:t> </a:t>
            </a:r>
            <a:r>
              <a:rPr lang="en-US" sz="3200" dirty="0" err="1"/>
              <a:t>ambientales</a:t>
            </a:r>
            <a:endParaRPr lang="en-US" sz="3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6E4E19-582D-0043-9ADE-FB13844DA8CD}"/>
              </a:ext>
            </a:extLst>
          </p:cNvPr>
          <p:cNvSpPr txBox="1"/>
          <p:nvPr/>
        </p:nvSpPr>
        <p:spPr>
          <a:xfrm>
            <a:off x="8453438" y="3203503"/>
            <a:ext cx="28289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Sistemas</a:t>
            </a:r>
            <a:r>
              <a:rPr lang="en-US" sz="3200" dirty="0"/>
              <a:t> de </a:t>
            </a:r>
            <a:r>
              <a:rPr lang="en-US" sz="3200" dirty="0" err="1"/>
              <a:t>consecuencias</a:t>
            </a:r>
            <a:r>
              <a:rPr lang="en-US" sz="3200" dirty="0"/>
              <a:t> (</a:t>
            </a:r>
            <a:r>
              <a:rPr lang="en-US" sz="3200" dirty="0" err="1"/>
              <a:t>tiempo</a:t>
            </a:r>
            <a:r>
              <a:rPr lang="en-US" sz="3200" dirty="0"/>
              <a:t> </a:t>
            </a:r>
            <a:r>
              <a:rPr lang="en-US" sz="3200" dirty="0" err="1"/>
              <a:t>fuera</a:t>
            </a:r>
            <a:r>
              <a:rPr lang="en-US" sz="3200" dirty="0"/>
              <a:t>, </a:t>
            </a:r>
            <a:r>
              <a:rPr lang="en-US" sz="3200" dirty="0" err="1"/>
              <a:t>costeo</a:t>
            </a:r>
            <a:r>
              <a:rPr lang="en-US" sz="3200" dirty="0"/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9C9C26-50EB-0E4F-A09B-4E551749F64B}"/>
              </a:ext>
            </a:extLst>
          </p:cNvPr>
          <p:cNvSpPr txBox="1"/>
          <p:nvPr/>
        </p:nvSpPr>
        <p:spPr>
          <a:xfrm>
            <a:off x="1091200" y="2822557"/>
            <a:ext cx="28289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Juego</a:t>
            </a:r>
            <a:r>
              <a:rPr lang="en-US" sz="3200" dirty="0"/>
              <a:t> </a:t>
            </a:r>
            <a:r>
              <a:rPr lang="en-US" sz="3200" dirty="0" err="1"/>
              <a:t>Interactivo</a:t>
            </a:r>
            <a:r>
              <a:rPr lang="en-US" sz="3200" dirty="0"/>
              <a:t>, </a:t>
            </a:r>
            <a:r>
              <a:rPr lang="en-US" sz="3200" dirty="0" err="1"/>
              <a:t>reducción</a:t>
            </a:r>
            <a:r>
              <a:rPr lang="en-US" sz="3200" dirty="0"/>
              <a:t> de </a:t>
            </a:r>
            <a:r>
              <a:rPr lang="en-US" sz="3200" dirty="0" err="1"/>
              <a:t>demandas</a:t>
            </a:r>
            <a:r>
              <a:rPr lang="en-US" sz="3200" dirty="0"/>
              <a:t>, </a:t>
            </a:r>
            <a:r>
              <a:rPr lang="en-US" sz="3200" dirty="0" err="1"/>
              <a:t>dieta</a:t>
            </a:r>
            <a:r>
              <a:rPr lang="en-US" sz="3200" dirty="0"/>
              <a:t> sensorial</a:t>
            </a:r>
          </a:p>
        </p:txBody>
      </p:sp>
    </p:spTree>
    <p:extLst>
      <p:ext uri="{BB962C8B-B14F-4D97-AF65-F5344CB8AC3E}">
        <p14:creationId xmlns:p14="http://schemas.microsoft.com/office/powerpoint/2010/main" val="2907618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1B35-CC39-EE40-A5F2-B6BDD8F0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32" y="2490598"/>
            <a:ext cx="6833936" cy="979656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4800" dirty="0"/>
              <a:t>Juego Interactivo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79922-7248-4CC2-BC9E-8A0FAEEA7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c 4" descr="Spin Top with solid fill">
            <a:extLst>
              <a:ext uri="{FF2B5EF4-FFF2-40B4-BE49-F238E27FC236}">
                <a16:creationId xmlns:a16="http://schemas.microsoft.com/office/drawing/2014/main" id="{5D4F451A-B919-F245-A61C-E2FC01DDFB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41188" y="664234"/>
            <a:ext cx="1371600" cy="13716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E1C-3B1B-6E4F-9ADA-2D399128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2" y="3682879"/>
            <a:ext cx="10015536" cy="2510887"/>
          </a:xfrm>
        </p:spPr>
        <p:txBody>
          <a:bodyPr anchor="t">
            <a:normAutofit lnSpcReduction="10000"/>
          </a:bodyPr>
          <a:lstStyle/>
          <a:p>
            <a:pPr marL="0" indent="0" algn="ctr">
              <a:buNone/>
            </a:pPr>
            <a:r>
              <a:rPr lang="es-ES_tradnl" sz="1800" b="1" dirty="0"/>
              <a:t>Propósito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Establecer lazos positivos de aprendizaje entre docentes y alumnos.</a:t>
            </a:r>
          </a:p>
          <a:p>
            <a:pPr marL="0" indent="0" algn="ctr">
              <a:buNone/>
            </a:pPr>
            <a:endParaRPr lang="es-ES_tradnl" sz="1800" dirty="0"/>
          </a:p>
          <a:p>
            <a:pPr marL="0" indent="0" algn="ctr">
              <a:buNone/>
            </a:pPr>
            <a:r>
              <a:rPr lang="es-ES_tradnl" sz="1800" b="1" dirty="0"/>
              <a:t>Formato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Momentos de juego (1-10 minutos) en los que </a:t>
            </a:r>
            <a:r>
              <a:rPr lang="es-ES_tradnl" sz="2400" b="1" dirty="0">
                <a:solidFill>
                  <a:schemeClr val="accent1"/>
                </a:solidFill>
              </a:rPr>
              <a:t>el docente sigue los intereses del alumno</a:t>
            </a:r>
            <a:r>
              <a:rPr lang="es-ES_tradnl" sz="2400" dirty="0"/>
              <a:t>, imitando sus movimientos y elaborando secuencias de juego espontáneo.</a:t>
            </a:r>
          </a:p>
          <a:p>
            <a:pPr marL="0" indent="0" algn="ctr">
              <a:buNone/>
            </a:pPr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4143210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1B35-CC39-EE40-A5F2-B6BDD8F0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32" y="2490598"/>
            <a:ext cx="6833936" cy="979656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4800" dirty="0"/>
              <a:t>Reducción de Demandas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79922-7248-4CC2-BC9E-8A0FAEEA7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c 4" descr="Bar graph with upward trend with solid fill">
            <a:extLst>
              <a:ext uri="{FF2B5EF4-FFF2-40B4-BE49-F238E27FC236}">
                <a16:creationId xmlns:a16="http://schemas.microsoft.com/office/drawing/2014/main" id="{5D4F451A-B919-F245-A61C-E2FC01DDFB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341188" y="664234"/>
            <a:ext cx="1371600" cy="13716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E1C-3B1B-6E4F-9ADA-2D399128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2" y="3682879"/>
            <a:ext cx="10015536" cy="2510887"/>
          </a:xfrm>
        </p:spPr>
        <p:txBody>
          <a:bodyPr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_tradnl" sz="1800" b="1" dirty="0"/>
              <a:t>Propósito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Establecer metas cortas y alcanzables para el gradual aprendizaje de habilidades más elaboradas y complejas.</a:t>
            </a:r>
          </a:p>
          <a:p>
            <a:pPr marL="0" indent="0" algn="ctr">
              <a:buNone/>
            </a:pPr>
            <a:endParaRPr lang="es-ES_tradnl" sz="1800" dirty="0"/>
          </a:p>
          <a:p>
            <a:pPr marL="0" indent="0" algn="ctr">
              <a:buNone/>
            </a:pPr>
            <a:r>
              <a:rPr lang="es-ES_tradnl" sz="1800" b="1" dirty="0"/>
              <a:t>Formato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b="1" dirty="0">
                <a:solidFill>
                  <a:schemeClr val="accent1"/>
                </a:solidFill>
              </a:rPr>
              <a:t>Reducir</a:t>
            </a:r>
            <a:r>
              <a:rPr lang="es-ES_tradnl" sz="2400" dirty="0"/>
              <a:t> el tiempo que el alumno tiene que tolerar, o numero de actividades que tiene que completar, antes de recibir recompensa por haberlo hecho (estimulación adicional, descanso).</a:t>
            </a:r>
          </a:p>
          <a:p>
            <a:pPr marL="0" indent="0" algn="ctr">
              <a:buNone/>
            </a:pPr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118001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1B35-CC39-EE40-A5F2-B6BDD8F0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032" y="2490598"/>
            <a:ext cx="6833936" cy="979656"/>
          </a:xfrm>
        </p:spPr>
        <p:txBody>
          <a:bodyPr anchor="ctr">
            <a:normAutofit/>
          </a:bodyPr>
          <a:lstStyle/>
          <a:p>
            <a:pPr algn="ctr"/>
            <a:r>
              <a:rPr lang="es-ES_tradnl" sz="4800" dirty="0"/>
              <a:t>Dieta Sensorial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79922-7248-4CC2-BC9E-8A0FAEEA7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c 4" descr="Bar graph with upward trend with solid fill">
            <a:extLst>
              <a:ext uri="{FF2B5EF4-FFF2-40B4-BE49-F238E27FC236}">
                <a16:creationId xmlns:a16="http://schemas.microsoft.com/office/drawing/2014/main" id="{5D4F451A-B919-F245-A61C-E2FC01DDFB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341188" y="664234"/>
            <a:ext cx="1371600" cy="13716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E1C-3B1B-6E4F-9ADA-2D399128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2" y="3682879"/>
            <a:ext cx="10015536" cy="2510887"/>
          </a:xfrm>
        </p:spPr>
        <p:txBody>
          <a:bodyPr anchor="t">
            <a:normAutofit lnSpcReduction="10000"/>
          </a:bodyPr>
          <a:lstStyle/>
          <a:p>
            <a:pPr marL="0" indent="0" algn="ctr">
              <a:buNone/>
            </a:pPr>
            <a:r>
              <a:rPr lang="es-ES_tradnl" sz="1800" b="1" dirty="0"/>
              <a:t>Propósito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Establecer un patrón predecible de estimulación calmante/relajante para el mejor. aprovechamiento de momentos de aprendizaje.</a:t>
            </a:r>
          </a:p>
          <a:p>
            <a:pPr marL="0" indent="0" algn="ctr">
              <a:buNone/>
            </a:pPr>
            <a:endParaRPr lang="es-ES_tradnl" sz="1800" dirty="0"/>
          </a:p>
          <a:p>
            <a:pPr marL="0" indent="0" algn="ctr">
              <a:buNone/>
            </a:pPr>
            <a:r>
              <a:rPr lang="es-ES_tradnl" sz="1800" b="1" dirty="0"/>
              <a:t>Formato</a:t>
            </a:r>
            <a:r>
              <a:rPr lang="es-ES_tradnl" sz="1800" dirty="0"/>
              <a:t>:</a:t>
            </a:r>
          </a:p>
          <a:p>
            <a:pPr marL="0" indent="0" algn="ctr">
              <a:buNone/>
            </a:pPr>
            <a:r>
              <a:rPr lang="es-ES_tradnl" sz="2400" dirty="0"/>
              <a:t>Ejercicios de presión y estiramiento administrados </a:t>
            </a:r>
            <a:r>
              <a:rPr lang="es-ES_tradnl" sz="2400" b="1" dirty="0">
                <a:solidFill>
                  <a:schemeClr val="accent1"/>
                </a:solidFill>
              </a:rPr>
              <a:t>de manera rutinaria en intervalos de tiempo consistentes</a:t>
            </a:r>
            <a:r>
              <a:rPr lang="es-ES_tradnl" sz="2400" dirty="0"/>
              <a:t>.</a:t>
            </a:r>
          </a:p>
          <a:p>
            <a:pPr marL="0" indent="0" algn="ctr">
              <a:buNone/>
            </a:pPr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2272512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1020</Words>
  <Application>Microsoft Macintosh PowerPoint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Estrategias para la Atención de Alumnos con Trastorno del Espectro Autista (TEA) </vt:lpstr>
      <vt:lpstr>PowerPoint Presentation</vt:lpstr>
      <vt:lpstr>PowerPoint Presentation</vt:lpstr>
      <vt:lpstr>PowerPoint Presentation</vt:lpstr>
      <vt:lpstr>Tipos de Estrategias  Proactivas vs. Reactivas </vt:lpstr>
      <vt:lpstr>Proactivas</vt:lpstr>
      <vt:lpstr>Juego Interactivo</vt:lpstr>
      <vt:lpstr>Reducción de Demandas</vt:lpstr>
      <vt:lpstr>Dieta Sensorial</vt:lpstr>
      <vt:lpstr>Modificaciones Ambientales</vt:lpstr>
      <vt:lpstr>Sistemas de Consecuencias</vt:lpstr>
      <vt:lpstr>PowerPoint Presentation</vt:lpstr>
      <vt:lpstr>PowerPoint Presentation</vt:lpstr>
      <vt:lpstr>PowerPoint Presentation</vt:lpstr>
      <vt:lpstr>Consultas y Entrenamientos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Estrategias para la Atención de Alumnos con Trastorno del Espectro Autista (TEA) </dc:title>
  <dc:creator>Quinones Melendez, Daniel (d.quinones14@canterbury.ac.uk)</dc:creator>
  <cp:lastModifiedBy>Quinones Melendez, Daniel (d.quinones14@canterbury.ac.uk)</cp:lastModifiedBy>
  <cp:revision>4</cp:revision>
  <dcterms:created xsi:type="dcterms:W3CDTF">2021-12-01T09:04:40Z</dcterms:created>
  <dcterms:modified xsi:type="dcterms:W3CDTF">2021-12-01T11:34:47Z</dcterms:modified>
</cp:coreProperties>
</file>